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1" r:id="rId3"/>
    <p:sldId id="262" r:id="rId4"/>
    <p:sldId id="263" r:id="rId5"/>
    <p:sldId id="264" r:id="rId6"/>
    <p:sldId id="257" r:id="rId7"/>
    <p:sldId id="266" r:id="rId8"/>
    <p:sldId id="265" r:id="rId9"/>
    <p:sldId id="267" r:id="rId10"/>
  </p:sldIdLst>
  <p:sldSz cx="9144000" cy="6858000" type="screen4x3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604" autoAdjust="0"/>
  </p:normalViewPr>
  <p:slideViewPr>
    <p:cSldViewPr>
      <p:cViewPr varScale="1">
        <p:scale>
          <a:sx n="56" d="100"/>
          <a:sy n="56" d="100"/>
        </p:scale>
        <p:origin x="-1570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B6CE2E-E5D6-4D04-9BFE-363D2AA9E1EA}" type="datetimeFigureOut">
              <a:rPr lang="da-DK" smtClean="0"/>
              <a:t>15-12-2011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2A3373-A148-408A-9023-42F331EE4020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0901663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 dirty="0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5761FF-3C1B-4EB1-8167-89B5B3BD3388}" type="datetimeFigureOut">
              <a:rPr lang="da-DK" smtClean="0"/>
              <a:pPr/>
              <a:t>15-12-2011</a:t>
            </a:fld>
            <a:endParaRPr lang="da-DK" dirty="0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 dirty="0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 dirty="0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6AE3CC-460F-45B1-9430-F9C87EA2E543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924217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a-DK" dirty="0" smtClean="0"/>
              <a:t>Dynamisk kulturforståelse</a:t>
            </a:r>
          </a:p>
          <a:p>
            <a:r>
              <a:rPr lang="da-DK" dirty="0" smtClean="0"/>
              <a:t>Giv et eksempel: at sætte sig på en forkert stol</a:t>
            </a:r>
          </a:p>
          <a:p>
            <a:r>
              <a:rPr lang="da-DK" dirty="0" smtClean="0"/>
              <a:t>Man kan påvirke den eksisterende kultur!</a:t>
            </a:r>
          </a:p>
          <a:p>
            <a:r>
              <a:rPr lang="da-DK" dirty="0" smtClean="0"/>
              <a:t>Der er tale om flere forskellige kulturforståelser på den samme arbejdsplads</a:t>
            </a:r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6AE3CC-460F-45B1-9430-F9C87EA2E543}" type="slidenum">
              <a:rPr lang="da-DK" smtClean="0"/>
              <a:pPr/>
              <a:t>3</a:t>
            </a:fld>
            <a:endParaRPr lang="da-DK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a-DK" dirty="0" smtClean="0"/>
              <a:t>Her ser man virkelig det mangetydige begreb!</a:t>
            </a:r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6AE3CC-460F-45B1-9430-F9C87EA2E543}" type="slidenum">
              <a:rPr lang="da-DK" smtClean="0"/>
              <a:pPr/>
              <a:t>4</a:t>
            </a:fld>
            <a:endParaRPr lang="da-DK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a-DK" dirty="0" smtClean="0"/>
              <a:t>AI= Appreciative Inquiry</a:t>
            </a:r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6AE3CC-460F-45B1-9430-F9C87EA2E543}" type="slidenum">
              <a:rPr lang="da-DK" smtClean="0"/>
              <a:pPr/>
              <a:t>7</a:t>
            </a:fld>
            <a:endParaRPr lang="da-DK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EFF38-33E9-4865-BDED-7B09B911F348}" type="datetimeFigureOut">
              <a:rPr lang="da-DK" smtClean="0"/>
              <a:pPr/>
              <a:t>15-12-2011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BD29B-5A42-48EE-A266-E5A423A46FCC}" type="slidenum">
              <a:rPr lang="da-DK" smtClean="0"/>
              <a:pPr/>
              <a:t>‹nr.›</a:t>
            </a:fld>
            <a:endParaRPr lang="da-DK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EFF38-33E9-4865-BDED-7B09B911F348}" type="datetimeFigureOut">
              <a:rPr lang="da-DK" smtClean="0"/>
              <a:pPr/>
              <a:t>15-12-2011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BD29B-5A42-48EE-A266-E5A423A46FCC}" type="slidenum">
              <a:rPr lang="da-DK" smtClean="0"/>
              <a:pPr/>
              <a:t>‹nr.›</a:t>
            </a:fld>
            <a:endParaRPr lang="da-DK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EFF38-33E9-4865-BDED-7B09B911F348}" type="datetimeFigureOut">
              <a:rPr lang="da-DK" smtClean="0"/>
              <a:pPr/>
              <a:t>15-12-2011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BD29B-5A42-48EE-A266-E5A423A46FCC}" type="slidenum">
              <a:rPr lang="da-DK" smtClean="0"/>
              <a:pPr/>
              <a:t>‹nr.›</a:t>
            </a:fld>
            <a:endParaRPr lang="da-DK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C00000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a-DK" dirty="0" smtClean="0"/>
              <a:t>Klik for at redigere titeltypografi i masteren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dirty="0" smtClean="0"/>
              <a:t>Klik for at redigere typografi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EFF38-33E9-4865-BDED-7B09B911F348}" type="datetimeFigureOut">
              <a:rPr lang="da-DK" smtClean="0"/>
              <a:pPr/>
              <a:t>15-12-2011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BD29B-5A42-48EE-A266-E5A423A46FCC}" type="slidenum">
              <a:rPr lang="da-DK" smtClean="0"/>
              <a:pPr/>
              <a:t>‹nr.›</a:t>
            </a:fld>
            <a:endParaRPr lang="da-DK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EFF38-33E9-4865-BDED-7B09B911F348}" type="datetimeFigureOut">
              <a:rPr lang="da-DK" smtClean="0"/>
              <a:pPr/>
              <a:t>15-12-2011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BD29B-5A42-48EE-A266-E5A423A46FCC}" type="slidenum">
              <a:rPr lang="da-DK" smtClean="0"/>
              <a:pPr/>
              <a:t>‹nr.›</a:t>
            </a:fld>
            <a:endParaRPr lang="da-DK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EFF38-33E9-4865-BDED-7B09B911F348}" type="datetimeFigureOut">
              <a:rPr lang="da-DK" smtClean="0"/>
              <a:pPr/>
              <a:t>15-12-2011</a:t>
            </a:fld>
            <a:endParaRPr lang="da-DK" dirty="0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BD29B-5A42-48EE-A266-E5A423A46FCC}" type="slidenum">
              <a:rPr lang="da-DK" smtClean="0"/>
              <a:pPr/>
              <a:t>‹nr.›</a:t>
            </a:fld>
            <a:endParaRPr lang="da-DK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EFF38-33E9-4865-BDED-7B09B911F348}" type="datetimeFigureOut">
              <a:rPr lang="da-DK" smtClean="0"/>
              <a:pPr/>
              <a:t>15-12-2011</a:t>
            </a:fld>
            <a:endParaRPr lang="da-DK" dirty="0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BD29B-5A42-48EE-A266-E5A423A46FCC}" type="slidenum">
              <a:rPr lang="da-DK" smtClean="0"/>
              <a:pPr/>
              <a:t>‹nr.›</a:t>
            </a:fld>
            <a:endParaRPr lang="da-DK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EFF38-33E9-4865-BDED-7B09B911F348}" type="datetimeFigureOut">
              <a:rPr lang="da-DK" smtClean="0"/>
              <a:pPr/>
              <a:t>15-12-2011</a:t>
            </a:fld>
            <a:endParaRPr lang="da-DK" dirty="0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BD29B-5A42-48EE-A266-E5A423A46FCC}" type="slidenum">
              <a:rPr lang="da-DK" smtClean="0"/>
              <a:pPr/>
              <a:t>‹nr.›</a:t>
            </a:fld>
            <a:endParaRPr lang="da-DK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EFF38-33E9-4865-BDED-7B09B911F348}" type="datetimeFigureOut">
              <a:rPr lang="da-DK" smtClean="0"/>
              <a:pPr/>
              <a:t>15-12-2011</a:t>
            </a:fld>
            <a:endParaRPr lang="da-DK" dirty="0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BD29B-5A42-48EE-A266-E5A423A46FCC}" type="slidenum">
              <a:rPr lang="da-DK" smtClean="0"/>
              <a:pPr/>
              <a:t>‹nr.›</a:t>
            </a:fld>
            <a:endParaRPr lang="da-DK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EFF38-33E9-4865-BDED-7B09B911F348}" type="datetimeFigureOut">
              <a:rPr lang="da-DK" smtClean="0"/>
              <a:pPr/>
              <a:t>15-12-2011</a:t>
            </a:fld>
            <a:endParaRPr lang="da-DK" dirty="0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BD29B-5A42-48EE-A266-E5A423A46FCC}" type="slidenum">
              <a:rPr lang="da-DK" smtClean="0"/>
              <a:pPr/>
              <a:t>‹nr.›</a:t>
            </a:fld>
            <a:endParaRPr lang="da-DK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 dirty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EFF38-33E9-4865-BDED-7B09B911F348}" type="datetimeFigureOut">
              <a:rPr lang="da-DK" smtClean="0"/>
              <a:pPr/>
              <a:t>15-12-2011</a:t>
            </a:fld>
            <a:endParaRPr lang="da-DK" dirty="0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BD29B-5A42-48EE-A266-E5A423A46FCC}" type="slidenum">
              <a:rPr lang="da-DK" smtClean="0"/>
              <a:pPr/>
              <a:t>‹nr.›</a:t>
            </a:fld>
            <a:endParaRPr lang="da-DK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EFF38-33E9-4865-BDED-7B09B911F348}" type="datetimeFigureOut">
              <a:rPr lang="da-DK" smtClean="0"/>
              <a:pPr/>
              <a:t>15-12-2011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BD29B-5A42-48EE-A266-E5A423A46FCC}" type="slidenum">
              <a:rPr lang="da-DK" smtClean="0"/>
              <a:pPr/>
              <a:t>‹nr.›</a:t>
            </a:fld>
            <a:endParaRPr lang="da-DK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smtClean="0"/>
              <a:t>Kulturen i forandringsprocesser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766936"/>
          </a:xfrm>
        </p:spPr>
        <p:txBody>
          <a:bodyPr/>
          <a:lstStyle/>
          <a:p>
            <a:r>
              <a:rPr lang="da-DK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Det levede liv i organisationen</a:t>
            </a:r>
            <a:endParaRPr lang="da-DK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 descr="C:\Documents and Settings\Steen\Lokale indstillinger\Temporary Internet Files\Content.IE5\F46YFZAM\MP90042771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79712" cy="1979712"/>
          </a:xfrm>
          <a:prstGeom prst="rect">
            <a:avLst/>
          </a:prstGeom>
          <a:noFill/>
        </p:spPr>
      </p:pic>
      <p:pic>
        <p:nvPicPr>
          <p:cNvPr id="5" name="Picture 2" descr="C:\Documents and Settings\Steen\Lokale indstillinger\Temporary Internet Files\Content.IE5\F46YFZAM\MP90042771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0"/>
            <a:ext cx="1979712" cy="1979712"/>
          </a:xfrm>
          <a:prstGeom prst="rect">
            <a:avLst/>
          </a:prstGeom>
          <a:noFill/>
        </p:spPr>
      </p:pic>
      <p:pic>
        <p:nvPicPr>
          <p:cNvPr id="6" name="Picture 2" descr="C:\Documents and Settings\Steen\Lokale indstillinger\Temporary Internet Files\Content.IE5\F46YFZAM\MP90042771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0"/>
            <a:ext cx="1979712" cy="1979712"/>
          </a:xfrm>
          <a:prstGeom prst="rect">
            <a:avLst/>
          </a:prstGeom>
          <a:noFill/>
        </p:spPr>
      </p:pic>
      <p:pic>
        <p:nvPicPr>
          <p:cNvPr id="7" name="Picture 2" descr="C:\Documents and Settings\Steen\Lokale indstillinger\Temporary Internet Files\Content.IE5\F46YFZAM\MP90042771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0"/>
            <a:ext cx="1979712" cy="1979712"/>
          </a:xfrm>
          <a:prstGeom prst="rect">
            <a:avLst/>
          </a:prstGeom>
          <a:noFill/>
        </p:spPr>
      </p:pic>
      <p:pic>
        <p:nvPicPr>
          <p:cNvPr id="8" name="Picture 2" descr="C:\Documents and Settings\Steen\Lokale indstillinger\Temporary Internet Files\Content.IE5\F46YFZAM\MP90042771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0"/>
            <a:ext cx="1979712" cy="1979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C00000"/>
          </a:solidFill>
        </p:spPr>
        <p:txBody>
          <a:bodyPr/>
          <a:lstStyle/>
          <a:p>
            <a:r>
              <a:rPr lang="da-DK" dirty="0" smtClean="0"/>
              <a:t>Hvad er kultur?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 dirty="0" smtClean="0"/>
          </a:p>
          <a:p>
            <a:r>
              <a:rPr lang="da-DK" dirty="0" smtClean="0"/>
              <a:t>…de koder, forestillinger og værdier som mennesker deler (bevidst eller ubevidst), og som de kommunikerer og bearbejder i social handling. (Ehn &amp; Löfgren, 2006)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Hvad er kultur?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b="1" dirty="0" smtClean="0"/>
              <a:t>Menneskelige fællesskaber </a:t>
            </a:r>
            <a:r>
              <a:rPr lang="da-DK" dirty="0" smtClean="0"/>
              <a:t>med betydningsfulde (ofte underforståede) sammenhænge (Hastrup 2011)</a:t>
            </a:r>
          </a:p>
          <a:p>
            <a:r>
              <a:rPr lang="da-DK" dirty="0" smtClean="0"/>
              <a:t>Kultur er </a:t>
            </a:r>
            <a:r>
              <a:rPr lang="da-DK" b="1" dirty="0" smtClean="0"/>
              <a:t>rammer af betydning </a:t>
            </a:r>
            <a:r>
              <a:rPr lang="da-DK" dirty="0" smtClean="0"/>
              <a:t>under konstant forandring fordi de er resultater af menneskelig interaktion</a:t>
            </a:r>
          </a:p>
          <a:p>
            <a:r>
              <a:rPr lang="da-DK" dirty="0" smtClean="0"/>
              <a:t>Kultur som forudsætning for og resultat af </a:t>
            </a:r>
            <a:r>
              <a:rPr lang="da-DK" b="1" dirty="0" smtClean="0"/>
              <a:t>social interaktion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Hvad er skolekultur?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Det er skole er, har, kan, vil og gør!</a:t>
            </a:r>
          </a:p>
          <a:p>
            <a:endParaRPr lang="da-DK" dirty="0" smtClean="0"/>
          </a:p>
          <a:p>
            <a:r>
              <a:rPr lang="da-DK" sz="1800" dirty="0" smtClean="0"/>
              <a:t>- samt forskellige perspektiver på ovenstående</a:t>
            </a:r>
          </a:p>
          <a:p>
            <a:pPr>
              <a:buNone/>
            </a:pPr>
            <a:endParaRPr lang="da-DK" sz="1800" dirty="0" smtClean="0"/>
          </a:p>
          <a:p>
            <a:r>
              <a:rPr lang="da-DK" dirty="0" smtClean="0"/>
              <a:t>Spændinger mellem</a:t>
            </a:r>
          </a:p>
          <a:p>
            <a:pPr lvl="1"/>
            <a:r>
              <a:rPr lang="da-DK" sz="2400" dirty="0" smtClean="0"/>
              <a:t>Kultur og struktur</a:t>
            </a:r>
          </a:p>
          <a:p>
            <a:pPr lvl="1"/>
            <a:r>
              <a:rPr lang="da-DK" sz="2400" dirty="0" smtClean="0"/>
              <a:t>Individuelle erfaringer og almene mønstre</a:t>
            </a:r>
          </a:p>
          <a:p>
            <a:pPr lvl="1"/>
            <a:r>
              <a:rPr lang="da-DK" sz="2400" dirty="0" smtClean="0"/>
              <a:t>Det private og det kollektive</a:t>
            </a:r>
          </a:p>
          <a:p>
            <a:pPr lvl="1"/>
            <a:r>
              <a:rPr lang="da-DK" sz="2400" dirty="0" smtClean="0"/>
              <a:t>Det der siges, og det der gøres!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a-DK" sz="4000" dirty="0" smtClean="0"/>
              <a:t>Hvad er skolekultur i udviklingsprocesser</a:t>
            </a:r>
            <a:r>
              <a:rPr lang="da-DK" dirty="0" smtClean="0"/>
              <a:t>?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 dirty="0" smtClean="0"/>
          </a:p>
          <a:p>
            <a:r>
              <a:rPr lang="da-DK" dirty="0" smtClean="0"/>
              <a:t>Skolens kultur er på én gang både modarbejdende og grundlaget hvor udviklingen skal starte…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Handlingsperspektivet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dirty="0" smtClean="0"/>
              <a:t>Skolen rummer mangfoldige virkeligheder bestående af et varierende antal ”meningsprovinser” (specifikke tænkemåder og bevidstheder)</a:t>
            </a:r>
          </a:p>
          <a:p>
            <a:r>
              <a:rPr lang="da-DK" dirty="0" smtClean="0"/>
              <a:t>Forståelseshorisonter</a:t>
            </a:r>
          </a:p>
          <a:p>
            <a:r>
              <a:rPr lang="da-DK" dirty="0" smtClean="0"/>
              <a:t>For at forstå andre, kan det være nødvendigt at justere sin egen horisont</a:t>
            </a:r>
          </a:p>
          <a:p>
            <a:endParaRPr lang="da-DK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Konstruktiv kommunikation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da-DK" sz="2800" dirty="0" smtClean="0"/>
          </a:p>
          <a:p>
            <a:r>
              <a:rPr lang="da-DK" sz="2800" dirty="0" smtClean="0"/>
              <a:t>At være spørgende i sin tilgang til skolen som organisation er også en del af skolens kultur</a:t>
            </a:r>
          </a:p>
          <a:p>
            <a:r>
              <a:rPr lang="da-DK" sz="2800" dirty="0" smtClean="0"/>
              <a:t>Man kan fx spørge og tage stilling til beslutninger, pædagogisk prioriteter, den enkelte lærers ageren, pædagogisk aktivitet og ledelse, m.m.</a:t>
            </a:r>
          </a:p>
          <a:p>
            <a:r>
              <a:rPr lang="da-DK" sz="2800" dirty="0" smtClean="0"/>
              <a:t>Tale konstruktivt om kritik og forandringer</a:t>
            </a:r>
          </a:p>
          <a:p>
            <a:r>
              <a:rPr lang="da-DK" sz="2800" dirty="0" smtClean="0"/>
              <a:t>Anvende AI: </a:t>
            </a:r>
            <a:r>
              <a:rPr lang="da-DK" sz="2800" i="1" dirty="0" smtClean="0"/>
              <a:t>Vi lever i den verden, som vi skaber gennem vores spørgsmål </a:t>
            </a:r>
            <a:r>
              <a:rPr lang="da-DK" sz="2800" dirty="0" smtClean="0"/>
              <a:t>(Pearce)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Et godt spørgsmål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b="1" i="1" dirty="0" smtClean="0"/>
              <a:t>Hvordan skaber vi bedre sociale rum og veje til koordination med dem der tildeler DSA mindre betydning end os?</a:t>
            </a:r>
          </a:p>
          <a:p>
            <a:endParaRPr lang="da-DK" b="1" i="1" dirty="0" smtClean="0"/>
          </a:p>
          <a:p>
            <a:pPr lvl="1"/>
            <a:r>
              <a:rPr lang="da-DK" b="1" i="1" dirty="0" smtClean="0"/>
              <a:t>Hvilken strategi skal bruges overfor ledelsen?</a:t>
            </a:r>
          </a:p>
          <a:p>
            <a:pPr lvl="1"/>
            <a:r>
              <a:rPr lang="da-DK" b="1" i="1" dirty="0" smtClean="0"/>
              <a:t>overfor kolleger?</a:t>
            </a:r>
          </a:p>
          <a:p>
            <a:pPr lvl="1"/>
            <a:r>
              <a:rPr lang="da-DK" b="1" i="1" dirty="0" smtClean="0"/>
              <a:t>Hvilken hjælp kan vi forvente fra Taskforsen/forvaltningen?</a:t>
            </a:r>
          </a:p>
          <a:p>
            <a:endParaRPr lang="da-DK" dirty="0"/>
          </a:p>
        </p:txBody>
      </p:sp>
      <p:pic>
        <p:nvPicPr>
          <p:cNvPr id="5" name="Picture 2" descr="C:\Documents and Settings\Steen\Lokale indstillinger\Temporary Internet Files\Content.IE5\F46YFZAM\MP90042771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55353">
            <a:off x="7616974" y="5825902"/>
            <a:ext cx="864096" cy="864096"/>
          </a:xfrm>
          <a:prstGeom prst="rect">
            <a:avLst/>
          </a:prstGeom>
          <a:noFill/>
        </p:spPr>
      </p:pic>
      <p:pic>
        <p:nvPicPr>
          <p:cNvPr id="4" name="Picture 2" descr="C:\Documents and Settings\Steen\Lokale indstillinger\Temporary Internet Files\Content.IE5\F46YFZAM\MP90042771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379944">
            <a:off x="8145439" y="5291656"/>
            <a:ext cx="864096" cy="8640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957430"/>
            <a:ext cx="9144000" cy="5832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a-DK" sz="1400" dirty="0">
              <a:latin typeface="Verdana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a-DK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a-DK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a-DK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a-DK" sz="1400" dirty="0" smtClean="0">
                <a:latin typeface="Verdana" pitchFamily="34" charset="0"/>
                <a:ea typeface="Calibri" pitchFamily="34" charset="0"/>
                <a:cs typeface="Times New Roman" pitchFamily="18" charset="0"/>
              </a:rPr>
              <a:t>							</a:t>
            </a:r>
            <a:r>
              <a:rPr lang="da-DK" sz="1600" dirty="0" smtClean="0">
                <a:latin typeface="Verdana" pitchFamily="34" charset="0"/>
                <a:ea typeface="Calibri" pitchFamily="34" charset="0"/>
                <a:cs typeface="Times New Roman" pitchFamily="18" charset="0"/>
              </a:rPr>
              <a:t>Ole </a:t>
            </a:r>
            <a:r>
              <a:rPr lang="da-DK" sz="1600" dirty="0" err="1" smtClean="0">
                <a:latin typeface="Verdana" pitchFamily="34" charset="0"/>
                <a:ea typeface="Calibri" pitchFamily="34" charset="0"/>
                <a:cs typeface="Times New Roman" pitchFamily="18" charset="0"/>
              </a:rPr>
              <a:t>Løw</a:t>
            </a:r>
            <a:r>
              <a:rPr lang="da-DK" sz="1600" dirty="0" smtClean="0">
                <a:latin typeface="Verdana" pitchFamily="34" charset="0"/>
                <a:ea typeface="Calibri" pitchFamily="34" charset="0"/>
                <a:cs typeface="Times New Roman" pitchFamily="18" charset="0"/>
              </a:rPr>
              <a:t>, 2009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a-DK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a-DK" sz="1400" b="1" dirty="0" smtClean="0">
                <a:latin typeface="Verdana" pitchFamily="34" charset="0"/>
                <a:ea typeface="Calibri" pitchFamily="34" charset="0"/>
                <a:cs typeface="Times New Roman" pitchFamily="18" charset="0"/>
              </a:rPr>
              <a:t>Spørgsmål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a-DK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a-DK" sz="1400" dirty="0" smtClean="0">
              <a:latin typeface="Verdana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a-DK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a-DK" sz="1400" dirty="0" smtClean="0">
                <a:latin typeface="Verdana" pitchFamily="34" charset="0"/>
                <a:ea typeface="Calibri" pitchFamily="34" charset="0"/>
                <a:cs typeface="Times New Roman" pitchFamily="18" charset="0"/>
              </a:rPr>
              <a:t>					</a:t>
            </a:r>
            <a:r>
              <a:rPr lang="da-DK" sz="1400" b="1" dirty="0" err="1" smtClean="0">
                <a:latin typeface="Verdana" pitchFamily="34" charset="0"/>
                <a:ea typeface="Calibri" pitchFamily="34" charset="0"/>
                <a:cs typeface="Times New Roman" pitchFamily="18" charset="0"/>
              </a:rPr>
              <a:t>Intervision</a:t>
            </a:r>
            <a:endParaRPr lang="da-DK" sz="1400" b="1" dirty="0" smtClean="0">
              <a:latin typeface="Verdana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a-DK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a-DK" sz="1400" dirty="0" smtClean="0">
                <a:latin typeface="Verdana" pitchFamily="34" charset="0"/>
                <a:ea typeface="Calibri" pitchFamily="34" charset="0"/>
                <a:cs typeface="Times New Roman" pitchFamily="18" charset="0"/>
              </a:rPr>
              <a:t>				</a:t>
            </a:r>
            <a:r>
              <a:rPr lang="da-DK" sz="1400" b="1" dirty="0" smtClean="0">
                <a:latin typeface="Verdana" pitchFamily="34" charset="0"/>
                <a:ea typeface="Calibri" pitchFamily="34" charset="0"/>
                <a:cs typeface="Times New Roman" pitchFamily="18" charset="0"/>
              </a:rPr>
              <a:t>Konsultation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a-DK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a-DK" sz="1400" dirty="0" smtClean="0">
                <a:latin typeface="Verdana" pitchFamily="34" charset="0"/>
                <a:ea typeface="Calibri" pitchFamily="34" charset="0"/>
                <a:cs typeface="Times New Roman" pitchFamily="18" charset="0"/>
              </a:rPr>
              <a:t>			</a:t>
            </a:r>
            <a:r>
              <a:rPr lang="da-DK" sz="1400" b="1" dirty="0" smtClean="0">
                <a:latin typeface="Verdana" pitchFamily="34" charset="0"/>
                <a:ea typeface="Calibri" pitchFamily="34" charset="0"/>
                <a:cs typeface="Times New Roman" pitchFamily="18" charset="0"/>
              </a:rPr>
              <a:t>Supervision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a-DK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a-DK" sz="1400" dirty="0" smtClean="0">
                <a:latin typeface="Verdana" pitchFamily="34" charset="0"/>
                <a:ea typeface="Calibri" pitchFamily="34" charset="0"/>
                <a:cs typeface="Times New Roman" pitchFamily="18" charset="0"/>
              </a:rPr>
              <a:t>                              </a:t>
            </a:r>
            <a:r>
              <a:rPr lang="da-DK" sz="1400" b="1" dirty="0" smtClean="0">
                <a:latin typeface="Verdana" pitchFamily="34" charset="0"/>
                <a:ea typeface="Calibri" pitchFamily="34" charset="0"/>
                <a:cs typeface="Times New Roman" pitchFamily="18" charset="0"/>
              </a:rPr>
              <a:t>Rådgivning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a-DK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a-DK" sz="1400" b="1" dirty="0" smtClean="0">
                <a:latin typeface="Verdana" pitchFamily="34" charset="0"/>
                <a:ea typeface="Calibri" pitchFamily="34" charset="0"/>
                <a:cs typeface="Times New Roman" pitchFamily="18" charset="0"/>
              </a:rPr>
              <a:t>Svar </a:t>
            </a:r>
            <a:r>
              <a:rPr lang="da-DK" sz="1400" dirty="0" smtClean="0">
                <a:latin typeface="Verdana" pitchFamily="34" charset="0"/>
                <a:ea typeface="Calibri" pitchFamily="34" charset="0"/>
                <a:cs typeface="Times New Roman" pitchFamily="18" charset="0"/>
              </a:rPr>
              <a:t>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a-DK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a-DK" sz="1400" dirty="0" smtClean="0">
              <a:latin typeface="Verdana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	</a:t>
            </a:r>
            <a:r>
              <a:rPr lang="da-DK" sz="1400" dirty="0" smtClean="0">
                <a:latin typeface="Verdana" pitchFamily="34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lang="da-DK" sz="1400" b="1" dirty="0" smtClean="0">
                <a:latin typeface="Verdana" pitchFamily="34" charset="0"/>
                <a:ea typeface="Calibri" pitchFamily="34" charset="0"/>
                <a:cs typeface="Times New Roman" pitchFamily="18" charset="0"/>
              </a:rPr>
              <a:t>Vejvisning</a:t>
            </a:r>
            <a:r>
              <a:rPr lang="da-DK" sz="1400" dirty="0" smtClean="0">
                <a:latin typeface="Verdana" pitchFamily="34" charset="0"/>
                <a:ea typeface="Calibri" pitchFamily="34" charset="0"/>
                <a:cs typeface="Times New Roman" pitchFamily="18" charset="0"/>
              </a:rPr>
              <a:t>				</a:t>
            </a:r>
            <a:r>
              <a:rPr lang="da-DK" sz="1400" b="1" dirty="0" smtClean="0">
                <a:latin typeface="Verdana" pitchFamily="34" charset="0"/>
                <a:ea typeface="Calibri" pitchFamily="34" charset="0"/>
                <a:cs typeface="Times New Roman" pitchFamily="18" charset="0"/>
              </a:rPr>
              <a:t>Vejsøgning</a:t>
            </a:r>
            <a:endParaRPr kumimoji="0" lang="da-DK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a-DK" sz="1400" dirty="0">
              <a:latin typeface="Verdana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a-DK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a-DK" sz="1400" dirty="0">
              <a:latin typeface="Verdana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a-DK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da-DK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6" name="Lige forbindelse 5"/>
          <p:cNvCxnSpPr/>
          <p:nvPr/>
        </p:nvCxnSpPr>
        <p:spPr>
          <a:xfrm>
            <a:off x="-324544" y="-1395536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Lige pilforbindelse 11"/>
          <p:cNvCxnSpPr/>
          <p:nvPr/>
        </p:nvCxnSpPr>
        <p:spPr>
          <a:xfrm>
            <a:off x="1331640" y="5157192"/>
            <a:ext cx="4896544" cy="1588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Lige pilforbindelse 17"/>
          <p:cNvCxnSpPr/>
          <p:nvPr/>
        </p:nvCxnSpPr>
        <p:spPr>
          <a:xfrm rot="5400000" flipH="1" flipV="1">
            <a:off x="-36512" y="3789040"/>
            <a:ext cx="2736304" cy="1588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da-DK" dirty="0" smtClean="0"/>
              <a:t>Model over vejledningsrummet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34523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345</Words>
  <Application>Microsoft Office PowerPoint</Application>
  <PresentationFormat>Skærmshow (4:3)</PresentationFormat>
  <Paragraphs>75</Paragraphs>
  <Slides>9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9</vt:i4>
      </vt:variant>
    </vt:vector>
  </HeadingPairs>
  <TitlesOfParts>
    <vt:vector size="10" baseType="lpstr">
      <vt:lpstr>Kontortema</vt:lpstr>
      <vt:lpstr>Kulturen i forandringsprocesser</vt:lpstr>
      <vt:lpstr>Hvad er kultur?</vt:lpstr>
      <vt:lpstr>Hvad er kultur?</vt:lpstr>
      <vt:lpstr>Hvad er skolekultur?</vt:lpstr>
      <vt:lpstr>Hvad er skolekultur i udviklingsprocesser?</vt:lpstr>
      <vt:lpstr>Handlingsperspektivet</vt:lpstr>
      <vt:lpstr>Konstruktiv kommunikation</vt:lpstr>
      <vt:lpstr>Et godt spørgsmål</vt:lpstr>
      <vt:lpstr>Model over vejledningsrummet</vt:lpstr>
    </vt:vector>
  </TitlesOfParts>
  <Company>Faculty of Health, Institute of Odontology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kulturbegrebet</dc:title>
  <dc:creator>Steen</dc:creator>
  <cp:lastModifiedBy>Eva Kragh</cp:lastModifiedBy>
  <cp:revision>20</cp:revision>
  <dcterms:created xsi:type="dcterms:W3CDTF">2011-12-12T09:44:40Z</dcterms:created>
  <dcterms:modified xsi:type="dcterms:W3CDTF">2011-12-15T19:59:54Z</dcterms:modified>
</cp:coreProperties>
</file>